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5" r:id="rId11"/>
    <p:sldId id="273" r:id="rId12"/>
    <p:sldId id="266" r:id="rId13"/>
    <p:sldId id="267" r:id="rId14"/>
    <p:sldId id="264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27E7-5EAF-4ECC-AA92-3B401ACCBB1E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F3AE-51F9-4876-91DE-51C9A7D0B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7" y="414067"/>
            <a:ext cx="9797143" cy="5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835" y="120682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cs typeface="B Titr" panose="00000700000000000000" pitchFamily="2" charset="-78"/>
              </a:rPr>
              <a:t>مرحله دوم: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تشخیص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0" y="3567066"/>
            <a:ext cx="7476928" cy="3096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190123"/>
            <a:ext cx="7460055" cy="3132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5830432" y="1665837"/>
            <a:ext cx="525101" cy="2534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71" y="5011895"/>
            <a:ext cx="54259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57" y="572159"/>
            <a:ext cx="10586048" cy="13255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خطا در زمان ثبت نسخه بیمه‌شدگان تحت پوشش بیمه اجتماعی در سامانه سیب، که ناشی از عدم پذیرش برخی از تشخیص‌های ثبت شده توسط سامانه </a:t>
            </a:r>
            <a:r>
              <a:rPr lang="fa-IR" sz="2200" dirty="0" smtClean="0">
                <a:cs typeface="B Titr" panose="00000700000000000000" pitchFamily="2" charset="-78"/>
              </a:rPr>
              <a:t>سیب می‌باشد</a:t>
            </a:r>
            <a:r>
              <a:rPr lang="fa-IR" sz="2200" dirty="0">
                <a:cs typeface="B Titr" panose="00000700000000000000" pitchFamily="2" charset="-78"/>
              </a:rPr>
              <a:t>.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0" y="2583714"/>
            <a:ext cx="10515600" cy="14376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54015" y="4786556"/>
            <a:ext cx="1057598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dirty="0">
                <a:cs typeface="B Titr" panose="00000700000000000000" pitchFamily="2" charset="-78"/>
              </a:rPr>
              <a:t>در همین راستا، توصیه می‌شود از لیست‌های سابقاً شناسایی‌شده (یعنی مجموعه‌ای از کدهای تشخیصی که در مراجعه‌های پیشین بدون ایراد ثبت و بررسی شده‌اند) بهره‌برداری شود. این لیست‌ها می‌توانند به‌صورت داخلی تهیه و به‌روزرسانی شوند و به عنوان مرجع تشخیص برای بیمه‌شدگان مورد استفاده قرار گیرند.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6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39" y="365126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مرحله سوم:</a:t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2400" dirty="0" smtClean="0">
                <a:cs typeface="B Titr" panose="00000700000000000000" pitchFamily="2" charset="-78"/>
              </a:rPr>
              <a:t>تجویز دارو و پاراکلینیک </a:t>
            </a:r>
            <a:r>
              <a:rPr lang="fa-IR" sz="2400" dirty="0">
                <a:cs typeface="B Titr" panose="00000700000000000000" pitchFamily="2" charset="-78"/>
              </a:rPr>
              <a:t>(</a:t>
            </a:r>
            <a:r>
              <a:rPr lang="fa-IR" sz="2400" dirty="0" smtClean="0">
                <a:cs typeface="B Titr" panose="00000700000000000000" pitchFamily="2" charset="-78"/>
              </a:rPr>
              <a:t>درخواست طبق صلاحدید پزشک ثبت میشود)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4" y="2717320"/>
            <a:ext cx="5451895" cy="37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6" y="2725945"/>
            <a:ext cx="5693433" cy="3717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10196423" y="4727276"/>
            <a:ext cx="422694" cy="2156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58574" y="4940061"/>
            <a:ext cx="422694" cy="2156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81" y="158091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cs typeface="B Titr" panose="00000700000000000000" pitchFamily="2" charset="-78"/>
              </a:rPr>
              <a:t>مرحله چهارم:</a:t>
            </a:r>
            <a:br>
              <a:rPr lang="fa-IR" sz="32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ارجاع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8" y="126221"/>
            <a:ext cx="7028064" cy="316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5" y="3562709"/>
            <a:ext cx="7030529" cy="3114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8"/>
          <p:cNvSpPr/>
          <p:nvPr/>
        </p:nvSpPr>
        <p:spPr>
          <a:xfrm>
            <a:off x="5313872" y="2346385"/>
            <a:ext cx="569343" cy="2501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345503" y="5742317"/>
            <a:ext cx="569343" cy="2501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458528" y="1613138"/>
            <a:ext cx="1794295" cy="531961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0460" y="1785668"/>
            <a:ext cx="854015" cy="1466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9517" y="1785668"/>
            <a:ext cx="18201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00" dirty="0" smtClean="0">
                <a:cs typeface="B Titr" panose="00000700000000000000" pitchFamily="2" charset="-78"/>
              </a:rPr>
              <a:t>برای ارجاع سطح 2حتماًاین آیتم انخاب شود</a:t>
            </a:r>
            <a:endParaRPr lang="en-US" sz="800" dirty="0">
              <a:cs typeface="B Titr" panose="00000700000000000000" pitchFamily="2" charset="-78"/>
            </a:endParaRPr>
          </a:p>
        </p:txBody>
      </p:sp>
      <p:sp>
        <p:nvSpPr>
          <p:cNvPr id="15" name="Right Arrow 14"/>
          <p:cNvSpPr/>
          <p:nvPr/>
        </p:nvSpPr>
        <p:spPr>
          <a:xfrm rot="1666501">
            <a:off x="1924111" y="4926133"/>
            <a:ext cx="1888947" cy="690337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76103">
            <a:off x="1890037" y="5158711"/>
            <a:ext cx="2065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dirty="0" smtClean="0">
                <a:cs typeface="B Titr" panose="00000700000000000000" pitchFamily="2" charset="-78"/>
              </a:rPr>
              <a:t>مرحله ی بعد انتخاب عنوان تشخیص</a:t>
            </a:r>
            <a:endParaRPr lang="en-US" sz="11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366" y="201223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200" dirty="0">
                <a:cs typeface="B Titr" panose="00000700000000000000" pitchFamily="2" charset="-78"/>
              </a:rPr>
              <a:t>مرحله چهارم: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sz="2800" dirty="0">
                <a:cs typeface="B Titr" panose="00000700000000000000" pitchFamily="2" charset="-78"/>
              </a:rPr>
              <a:t>ارجاع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7" y="281495"/>
            <a:ext cx="7049034" cy="2979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7" y="3476445"/>
            <a:ext cx="7065034" cy="3114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5486400" y="2363638"/>
            <a:ext cx="569343" cy="2501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20906" y="5650302"/>
            <a:ext cx="569343" cy="25016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0060" y="5503653"/>
            <a:ext cx="603849" cy="207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777042" y="5313872"/>
            <a:ext cx="1233577" cy="52621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15065" y="5495027"/>
            <a:ext cx="1130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700" dirty="0" smtClean="0">
                <a:cs typeface="B Titr" panose="00000700000000000000" pitchFamily="2" charset="-78"/>
              </a:rPr>
              <a:t>در نهایت انتخاب آیتم افزودن</a:t>
            </a:r>
            <a:endParaRPr lang="en-US" sz="700" dirty="0">
              <a:cs typeface="B Titr" panose="00000700000000000000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1500997" y="2182482"/>
            <a:ext cx="4364965" cy="992039"/>
          </a:xfrm>
          <a:prstGeom prst="upArrow">
            <a:avLst>
              <a:gd name="adj1" fmla="val 53558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01661" y="2398144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900" dirty="0" smtClean="0">
                <a:cs typeface="B Titr" panose="00000700000000000000" pitchFamily="2" charset="-78"/>
              </a:rPr>
              <a:t>نیاز است پزشکان </a:t>
            </a:r>
            <a:r>
              <a:rPr lang="fa-IR" sz="900" dirty="0">
                <a:cs typeface="B Titr" panose="00000700000000000000" pitchFamily="2" charset="-78"/>
              </a:rPr>
              <a:t>محترم سطح یک هنگام ارجاع بیمار به سطح دو (متخصصین)، در بخش «توضیحات</a:t>
            </a:r>
            <a:r>
              <a:rPr lang="fa-IR" sz="900" dirty="0" smtClean="0">
                <a:cs typeface="B Titr" panose="00000700000000000000" pitchFamily="2" charset="-78"/>
              </a:rPr>
              <a:t>»، </a:t>
            </a:r>
            <a:r>
              <a:rPr lang="fa-IR" sz="900" dirty="0">
                <a:cs typeface="B Titr" panose="00000700000000000000" pitchFamily="2" charset="-78"/>
              </a:rPr>
              <a:t>اطلاعاتی شفاف، مختصر و هدفمند </a:t>
            </a:r>
            <a:r>
              <a:rPr lang="fa-IR" sz="900" dirty="0" smtClean="0">
                <a:cs typeface="B Titr" panose="00000700000000000000" pitchFamily="2" charset="-78"/>
              </a:rPr>
              <a:t>درج نمایند.چون متخصصین در سطح دو از طریق  </a:t>
            </a:r>
            <a:r>
              <a:rPr lang="en-US" sz="1050" b="1" dirty="0" smtClean="0">
                <a:cs typeface="B Titr" panose="00000700000000000000" pitchFamily="2" charset="-78"/>
              </a:rPr>
              <a:t>CIS</a:t>
            </a:r>
            <a:r>
              <a:rPr lang="fa-IR" sz="900" dirty="0" smtClean="0">
                <a:cs typeface="B Titr" panose="00000700000000000000" pitchFamily="2" charset="-78"/>
              </a:rPr>
              <a:t>توضیحات را رویت میکنند.</a:t>
            </a:r>
            <a:endParaRPr lang="en-US" sz="9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9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498" y="97706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cs typeface="B Titr" panose="00000700000000000000" pitchFamily="2" charset="-78"/>
              </a:rPr>
              <a:t>مرحله پنجم:</a:t>
            </a:r>
            <a:br>
              <a:rPr lang="fa-IR" sz="3200" dirty="0" smtClean="0">
                <a:cs typeface="B Titr" panose="00000700000000000000" pitchFamily="2" charset="-78"/>
              </a:rPr>
            </a:br>
            <a:r>
              <a:rPr lang="fa-IR" sz="2400" dirty="0" smtClean="0">
                <a:cs typeface="B Titr" panose="00000700000000000000" pitchFamily="2" charset="-78"/>
              </a:rPr>
              <a:t>پیگیری خودم/ دیگران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9" y="221112"/>
            <a:ext cx="6815445" cy="3082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5055079" y="2708693"/>
            <a:ext cx="715993" cy="2932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5623" y="1664898"/>
            <a:ext cx="733245" cy="215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3562709"/>
            <a:ext cx="6883879" cy="3166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Down Arrow 10"/>
          <p:cNvSpPr/>
          <p:nvPr/>
        </p:nvSpPr>
        <p:spPr>
          <a:xfrm>
            <a:off x="1147313" y="4615132"/>
            <a:ext cx="1173192" cy="595223"/>
          </a:xfrm>
          <a:prstGeom prst="downArrow">
            <a:avLst>
              <a:gd name="adj1" fmla="val 79412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0664" y="4753156"/>
            <a:ext cx="1121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800" dirty="0" smtClean="0">
                <a:cs typeface="B Titr" panose="00000700000000000000" pitchFamily="2" charset="-78"/>
              </a:rPr>
              <a:t>انتخاب بازه زمانی نهایتاًیک هفته</a:t>
            </a:r>
            <a:endParaRPr lang="en-US" sz="800" dirty="0">
              <a:cs typeface="B Titr" panose="00000700000000000000" pitchFamily="2" charset="-78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940279" y="6236898"/>
            <a:ext cx="621102" cy="232913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682152" y="6081623"/>
            <a:ext cx="1233577" cy="52621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0175" y="6262778"/>
            <a:ext cx="1130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700" dirty="0" smtClean="0">
                <a:cs typeface="B Titr" panose="00000700000000000000" pitchFamily="2" charset="-78"/>
              </a:rPr>
              <a:t>در نهایت انتخاب آیتم افزودن</a:t>
            </a:r>
            <a:endParaRPr lang="en-US" sz="7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58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cs typeface="B Titr" panose="00000700000000000000" pitchFamily="2" charset="-78"/>
              </a:rPr>
              <a:t>مرحله ششم: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بررسی وتایید ویزیت</a:t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 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19" y="1825625"/>
            <a:ext cx="7994961" cy="4351338"/>
          </a:xfrm>
        </p:spPr>
      </p:pic>
      <p:sp>
        <p:nvSpPr>
          <p:cNvPr id="5" name="Right Arrow 4"/>
          <p:cNvSpPr/>
          <p:nvPr/>
        </p:nvSpPr>
        <p:spPr>
          <a:xfrm rot="5400000">
            <a:off x="2467155" y="4675517"/>
            <a:ext cx="465826" cy="58659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4792" y="4787660"/>
            <a:ext cx="41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5400000">
            <a:off x="4629510" y="4715774"/>
            <a:ext cx="465826" cy="58659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7147" y="4827917"/>
            <a:ext cx="41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49" y="365125"/>
            <a:ext cx="10749951" cy="1325563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انتقال به سامانه تامین اجتماعی</a:t>
            </a:r>
            <a:r>
              <a:rPr lang="fa-IR" sz="1600" dirty="0" smtClean="0">
                <a:cs typeface="B Titr" panose="00000700000000000000" pitchFamily="2" charset="-78"/>
              </a:rPr>
              <a:t>(احراز هویت خودکار پزشک هنگام انتقال نسخه از سامانه سیب به سامانه تامین اجتماعی)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3" y="2518913"/>
            <a:ext cx="5089585" cy="36580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" y="2527539"/>
            <a:ext cx="5287993" cy="3666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2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صورت تکمیل احراز هویت پزشک در سامانه تامین اجتماعی بازگشت به سامانه سیب به صورت خودکار انجام می گیرد.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2" y="1911889"/>
            <a:ext cx="7996755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070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181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 مهم: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66" y="1880559"/>
            <a:ext cx="5201729" cy="433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" y="1880557"/>
            <a:ext cx="5529532" cy="4356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7530861" y="181154"/>
            <a:ext cx="3079630" cy="1587260"/>
          </a:xfrm>
          <a:prstGeom prst="downArrow">
            <a:avLst>
              <a:gd name="adj1" fmla="val 78011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5312" y="560716"/>
            <a:ext cx="2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در صورت رویت این خطا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001992" y="646981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90181" y="819510"/>
            <a:ext cx="2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1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1613140" y="3416060"/>
            <a:ext cx="974785" cy="897148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2337758" y="2674189"/>
            <a:ext cx="1587260" cy="500332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94627" y="2803584"/>
            <a:ext cx="16786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050" dirty="0" smtClean="0">
                <a:cs typeface="B Titr" panose="00000700000000000000" pitchFamily="2" charset="-78"/>
              </a:rPr>
              <a:t>انتخاب آیتم نسخه های ثبت شده</a:t>
            </a:r>
            <a:endParaRPr lang="en-US" sz="1050" dirty="0">
              <a:cs typeface="B Titr" panose="00000700000000000000" pitchFamily="2" charset="-7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58529" y="3174521"/>
            <a:ext cx="0" cy="232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1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115" y="2932862"/>
            <a:ext cx="10267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dirty="0" smtClean="0">
                <a:cs typeface="B Titr" panose="00000700000000000000" pitchFamily="2" charset="-78"/>
              </a:rPr>
              <a:t>فرآیند ارجاع از سطح یک به سطح دو</a:t>
            </a:r>
            <a:endParaRPr lang="en-US" sz="6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911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2" y="2096218"/>
            <a:ext cx="5574460" cy="4037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9" y="2096218"/>
            <a:ext cx="5607170" cy="401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2587925" y="1104181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8358" y="1275956"/>
            <a:ext cx="31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2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707368" y="4546121"/>
            <a:ext cx="552090" cy="258792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819509" y="3830129"/>
            <a:ext cx="1587260" cy="500332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9511" y="3950897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کلیک بر روی ارسال نسخه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489056" y="1069675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51366" y="1242204"/>
            <a:ext cx="31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3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823495" y="4520242"/>
            <a:ext cx="664233" cy="293298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6924583" y="1118587"/>
            <a:ext cx="2352581" cy="91440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7567" y="1148904"/>
            <a:ext cx="222408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050" dirty="0" smtClean="0">
                <a:cs typeface="B Titr" panose="00000700000000000000" pitchFamily="2" charset="-78"/>
              </a:rPr>
              <a:t>در صورتی که کد ارجاع به صورت فوری نمایش داده نشد،لازم است یکبار صفحه مرورگر (سامانه سیب) بارگزاری مجددشود تا اطلاعات تکمیل شده و کد ارجاع ظاهر شود.</a:t>
            </a:r>
            <a:endParaRPr lang="en-US" sz="1050" dirty="0">
              <a:cs typeface="B Titr" panose="000007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57532" y="4330460"/>
            <a:ext cx="0" cy="215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29778" y="2086252"/>
            <a:ext cx="106532" cy="124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/>
          <p:nvPr/>
        </p:nvCxnSpPr>
        <p:spPr>
          <a:xfrm rot="5400000">
            <a:off x="6329779" y="1464815"/>
            <a:ext cx="639192" cy="550416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6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0" y="1976546"/>
            <a:ext cx="562586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6" y="1966824"/>
            <a:ext cx="5395111" cy="435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2622430" y="905774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0619" y="1078303"/>
            <a:ext cx="2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1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192219" y="868392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80408" y="1040921"/>
            <a:ext cx="2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2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2589" y="4632385"/>
            <a:ext cx="595222" cy="629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07834" y="4459857"/>
            <a:ext cx="431321" cy="258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2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1" y="1509622"/>
            <a:ext cx="5708492" cy="459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40" y="1535501"/>
            <a:ext cx="5581290" cy="4554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2544792" y="457200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32981" y="629729"/>
            <a:ext cx="2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3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330241" y="506083"/>
            <a:ext cx="1112808" cy="923027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18430" y="678612"/>
            <a:ext cx="28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cs typeface="B Titr" panose="00000700000000000000" pitchFamily="2" charset="-78"/>
              </a:rPr>
              <a:t>4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794959" y="2631056"/>
            <a:ext cx="966158" cy="336430"/>
          </a:xfrm>
          <a:prstGeom prst="flowChartProcess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20837" y="2674189"/>
            <a:ext cx="974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انتخاب تاریخ</a:t>
            </a:r>
            <a:endParaRPr lang="en-US" sz="1200" dirty="0"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343" y="3295290"/>
            <a:ext cx="508959" cy="2932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36038" y="5348377"/>
            <a:ext cx="810883" cy="1811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1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 مهم:</a:t>
            </a:r>
            <a:r>
              <a:rPr lang="en-US" sz="2000" dirty="0" smtClean="0">
                <a:cs typeface="B Titr" panose="00000700000000000000" pitchFamily="2" charset="-78"/>
              </a:rPr>
              <a:t/>
            </a:r>
            <a:br>
              <a:rPr lang="en-US" sz="2000" dirty="0" smtClean="0"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>پزشک </a:t>
            </a:r>
            <a:r>
              <a:rPr lang="fa-IR" sz="2000" dirty="0">
                <a:cs typeface="B Titr" panose="00000700000000000000" pitchFamily="2" charset="-78"/>
              </a:rPr>
              <a:t>مرکزخدمات جامع سلامت برای رؤیت پسخوراند دریافتی باید وارد صفحه "ارجاعات سطح دو" شده و یکبار در روز به روی دکمه "به روزرسانی بازخوردها" کلیک نماید.</a:t>
            </a: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7" y="2144802"/>
            <a:ext cx="8049421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156604" y="4011283"/>
            <a:ext cx="957532" cy="284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2415394" y="4330459"/>
            <a:ext cx="284671" cy="28467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527"/>
            <a:ext cx="10515600" cy="310462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ورود پزشک به سامانه سیب با نام کاربری(کد ملی) و رمز عبور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6" y="1946395"/>
            <a:ext cx="8503288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3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anose="00000700000000000000" pitchFamily="2" charset="-78"/>
              </a:rPr>
              <a:t>ورود به پنل کاربری پزشک (میز کار پزشک)</a:t>
            </a:r>
            <a:endParaRPr lang="en-US" sz="25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22" y="1825625"/>
            <a:ext cx="8648955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9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600" dirty="0" smtClean="0">
                <a:latin typeface="B Tir"/>
                <a:cs typeface="B Titr" panose="00000700000000000000" pitchFamily="2" charset="-78"/>
              </a:rPr>
              <a:t>1-انتخاب خدمت گیرنده از طریق وارد کردن کد ملی</a:t>
            </a:r>
            <a:endParaRPr lang="en-US" sz="2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78" y="1825625"/>
            <a:ext cx="8051644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559644" y="2435382"/>
            <a:ext cx="1050202" cy="135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959" y="114959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latin typeface="B Tir"/>
                <a:cs typeface="B Titr" panose="00000700000000000000" pitchFamily="2" charset="-78"/>
              </a:rPr>
              <a:t>ثبت نسخه</a:t>
            </a:r>
            <a:r>
              <a:rPr lang="fa-IR" sz="2400" dirty="0" smtClean="0">
                <a:latin typeface="B Tir"/>
                <a:cs typeface="B Titr" panose="00000700000000000000" pitchFamily="2" charset="-78"/>
              </a:rPr>
              <a:t/>
            </a:r>
            <a:br>
              <a:rPr lang="fa-IR" sz="2400" dirty="0" smtClean="0">
                <a:latin typeface="B Tir"/>
                <a:cs typeface="B Titr" panose="00000700000000000000" pitchFamily="2" charset="-78"/>
              </a:rPr>
            </a:br>
            <a:r>
              <a:rPr lang="fa-IR" sz="2400" dirty="0" smtClean="0">
                <a:latin typeface="B Tir"/>
                <a:cs typeface="B Titr" panose="00000700000000000000" pitchFamily="2" charset="-78"/>
              </a:rPr>
              <a:t>2- انتخاب آیتم ثبت نسخه</a:t>
            </a:r>
            <a:endParaRPr lang="en-US" sz="2400" dirty="0">
              <a:latin typeface="B Tir"/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5" y="1816999"/>
            <a:ext cx="8648955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4891176" y="2924354"/>
            <a:ext cx="474453" cy="552091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Titr" panose="00000700000000000000" pitchFamily="2" charset="-78"/>
              </a:rPr>
              <a:t>استعلام وضعیت بیمه فرد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70" y="1825625"/>
            <a:ext cx="7995859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06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600" dirty="0" smtClean="0">
                <a:cs typeface="B Titr" panose="00000700000000000000" pitchFamily="2" charset="-78"/>
              </a:rPr>
              <a:t>ورود به صفحه اصلی ویزیت پزشک</a:t>
            </a:r>
            <a:endParaRPr lang="en-US" sz="26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01" y="1825625"/>
            <a:ext cx="9125197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78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836" y="111628"/>
            <a:ext cx="10515600" cy="13255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600" dirty="0" smtClean="0">
                <a:cs typeface="B Titr" panose="00000700000000000000" pitchFamily="2" charset="-78"/>
              </a:rPr>
              <a:t>مرحله اول: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en-US" sz="2800" dirty="0" smtClean="0">
                <a:cs typeface="B Titr" panose="00000700000000000000" pitchFamily="2" charset="-78"/>
              </a:rPr>
              <a:t> </a:t>
            </a:r>
            <a:r>
              <a:rPr lang="fa-IR" sz="2700" dirty="0" smtClean="0">
                <a:cs typeface="B Titr" panose="00000700000000000000" pitchFamily="2" charset="-78"/>
              </a:rPr>
              <a:t>ثبت شکایت </a:t>
            </a:r>
            <a:endParaRPr lang="en-US" sz="31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0" y="132628"/>
            <a:ext cx="7007042" cy="318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8" y="3422210"/>
            <a:ext cx="7034543" cy="326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676523" y="1376127"/>
            <a:ext cx="461727" cy="20822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64" y="4818998"/>
            <a:ext cx="481626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312</Words>
  <Application>Microsoft Office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 Tir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 ورود پزشک به سامانه سیب با نام کاربری(کد ملی) و رمز عبور</vt:lpstr>
      <vt:lpstr>ورود به پنل کاربری پزشک (میز کار پزشک)</vt:lpstr>
      <vt:lpstr>1-انتخاب خدمت گیرنده از طریق وارد کردن کد ملی</vt:lpstr>
      <vt:lpstr>ثبت نسخه 2- انتخاب آیتم ثبت نسخه</vt:lpstr>
      <vt:lpstr>استعلام وضعیت بیمه فرد</vt:lpstr>
      <vt:lpstr>ورود به صفحه اصلی ویزیت پزشک</vt:lpstr>
      <vt:lpstr>مرحله اول:  ثبت شکایت </vt:lpstr>
      <vt:lpstr>مرحله دوم: تشخیص</vt:lpstr>
      <vt:lpstr>خطا در زمان ثبت نسخه بیمه‌شدگان تحت پوشش بیمه اجتماعی در سامانه سیب، که ناشی از عدم پذیرش برخی از تشخیص‌های ثبت شده توسط سامانه سیب می‌باشد.</vt:lpstr>
      <vt:lpstr>مرحله سوم: تجویز دارو و پاراکلینیک (درخواست طبق صلاحدید پزشک ثبت میشود)</vt:lpstr>
      <vt:lpstr>مرحله چهارم: ارجاع</vt:lpstr>
      <vt:lpstr>مرحله چهارم: ارجاع</vt:lpstr>
      <vt:lpstr>مرحله پنجم: پیگیری خودم/ دیگران</vt:lpstr>
      <vt:lpstr>مرحله ششم: بررسی وتایید ویزیت  </vt:lpstr>
      <vt:lpstr>انتقال به سامانه تامین اجتماعی(احراز هویت خودکار پزشک هنگام انتقال نسخه از سامانه سیب به سامانه تامین اجتماعی)</vt:lpstr>
      <vt:lpstr>در صورت تکمیل احراز هویت پزشک در سامانه تامین اجتماعی بازگشت به سامانه سیب به صورت خودکار انجام می گیرد.</vt:lpstr>
      <vt:lpstr>نکته مهم:</vt:lpstr>
      <vt:lpstr>PowerPoint Presentation</vt:lpstr>
      <vt:lpstr>PowerPoint Presentation</vt:lpstr>
      <vt:lpstr>PowerPoint Presentation</vt:lpstr>
      <vt:lpstr>نکته مهم: پزشک مرکزخدمات جامع سلامت برای رؤیت پسخوراند دریافتی باید وارد صفحه "ارجاعات سطح دو" شده و یکبار در روز به روی دکمه "به روزرسانی بازخوردها" کلیک نماید.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sayan sys</dc:creator>
  <cp:lastModifiedBy>sayan sys</cp:lastModifiedBy>
  <cp:revision>56</cp:revision>
  <dcterms:created xsi:type="dcterms:W3CDTF">2025-06-12T20:17:25Z</dcterms:created>
  <dcterms:modified xsi:type="dcterms:W3CDTF">2025-07-24T21:04:55Z</dcterms:modified>
</cp:coreProperties>
</file>